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webextensions/taskpanes.xml" ContentType="application/vnd.ms-office.webextensiontaskpan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Lst>
  <p:handoutMasterIdLst>
    <p:handoutMasterId r:id="rId18"/>
  </p:handoutMasterIdLst>
  <p:sldIdLst>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32" userDrawn="1">
          <p15:clr>
            <a:srgbClr val="A4A3A4"/>
          </p15:clr>
        </p15:guide>
        <p15:guide id="2" pos="244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21" autoAdjust="0"/>
    <p:restoredTop sz="93203" autoAdjust="0"/>
  </p:normalViewPr>
  <p:slideViewPr>
    <p:cSldViewPr snapToGrid="0">
      <p:cViewPr>
        <p:scale>
          <a:sx n="100" d="100"/>
          <a:sy n="100" d="100"/>
        </p:scale>
        <p:origin x="-828" y="2184"/>
      </p:cViewPr>
      <p:guideLst>
        <p:guide orient="horz" pos="3432"/>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94" d="100"/>
          <a:sy n="94" d="100"/>
        </p:scale>
        <p:origin x="3584"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C3CEFF2-6F3B-8648-BC50-280123A82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A81D7388-FE84-B94A-A1C7-33079E8222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719412-D1DB-314D-945F-714B6154BB78}" type="datetimeFigureOut">
              <a:rPr/>
              <a:pPr/>
              <a:t>8/16/2020</a:t>
            </a:fld>
            <a:endParaRPr lang="en-US"/>
          </a:p>
        </p:txBody>
      </p:sp>
      <p:sp>
        <p:nvSpPr>
          <p:cNvPr id="4" name="Footer Placeholder 3">
            <a:extLst>
              <a:ext uri="{FF2B5EF4-FFF2-40B4-BE49-F238E27FC236}">
                <a16:creationId xmlns="" xmlns:a16="http://schemas.microsoft.com/office/drawing/2014/main" id="{584EDAF3-09A0-DB42-9074-35E2C21F0B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21BBD54-AB0B-534F-A61D-3686D97B4C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34769-FB45-A34F-94F7-5456334D1372}" type="slidenum">
              <a:rPr/>
              <a:pPr/>
              <a:t>‹#›</a:t>
            </a:fld>
            <a:endParaRPr lang="en-US"/>
          </a:p>
        </p:txBody>
      </p:sp>
    </p:spTree>
    <p:extLst>
      <p:ext uri="{BB962C8B-B14F-4D97-AF65-F5344CB8AC3E}">
        <p14:creationId xmlns="" xmlns:p14="http://schemas.microsoft.com/office/powerpoint/2010/main" val="25911461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Sign">
    <p:spTree>
      <p:nvGrpSpPr>
        <p:cNvPr id="1" name=""/>
        <p:cNvGrpSpPr/>
        <p:nvPr/>
      </p:nvGrpSpPr>
      <p:grpSpPr>
        <a:xfrm>
          <a:off x="0" y="0"/>
          <a:ext cx="0" cy="0"/>
          <a:chOff x="0" y="0"/>
          <a:chExt cx="0" cy="0"/>
        </a:xfrm>
      </p:grpSpPr>
      <p:pic>
        <p:nvPicPr>
          <p:cNvPr id="13" name="Graphic 12">
            <a:extLst>
              <a:ext uri="{FF2B5EF4-FFF2-40B4-BE49-F238E27FC236}">
                <a16:creationId xmlns="" xmlns:a16="http://schemas.microsoft.com/office/drawing/2014/main" id="{1C192DAB-C079-4B92-BEB0-500715CF3C5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20890" r="2144"/>
          <a:stretch/>
        </p:blipFill>
        <p:spPr>
          <a:xfrm>
            <a:off x="-1" y="-20053"/>
            <a:ext cx="7772401" cy="10098506"/>
          </a:xfrm>
          <a:prstGeom prst="rect">
            <a:avLst/>
          </a:prstGeom>
        </p:spPr>
      </p:pic>
      <p:pic>
        <p:nvPicPr>
          <p:cNvPr id="6" name="Graphic 5">
            <a:extLst>
              <a:ext uri="{FF2B5EF4-FFF2-40B4-BE49-F238E27FC236}">
                <a16:creationId xmlns="" xmlns:a16="http://schemas.microsoft.com/office/drawing/2014/main" id="{A0BEBD72-0EFA-D444-92A8-92C32BF160A3}"/>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58584" y="2002172"/>
            <a:ext cx="6455229" cy="6054056"/>
          </a:xfrm>
          <a:prstGeom prst="rect">
            <a:avLst/>
          </a:prstGeom>
        </p:spPr>
      </p:pic>
      <p:sp>
        <p:nvSpPr>
          <p:cNvPr id="9" name="Text Placeholder 8">
            <a:extLst>
              <a:ext uri="{FF2B5EF4-FFF2-40B4-BE49-F238E27FC236}">
                <a16:creationId xmlns="" xmlns:a16="http://schemas.microsoft.com/office/drawing/2014/main" id="{81A506CD-6E4E-4BDF-A52F-5C086F5336AC}"/>
              </a:ext>
            </a:extLst>
          </p:cNvPr>
          <p:cNvSpPr>
            <a:spLocks noGrp="1"/>
          </p:cNvSpPr>
          <p:nvPr>
            <p:ph type="body" sz="quarter" idx="10"/>
          </p:nvPr>
        </p:nvSpPr>
        <p:spPr>
          <a:xfrm>
            <a:off x="1292225" y="2879768"/>
            <a:ext cx="5268913" cy="460375"/>
          </a:xfrm>
        </p:spPr>
        <p:txBody>
          <a:bodyPr>
            <a:normAutofit/>
          </a:bodyPr>
          <a:lstStyle>
            <a:lvl1pPr marL="0" indent="0" algn="ctr">
              <a:buNone/>
              <a:defRPr sz="2400">
                <a:solidFill>
                  <a:schemeClr val="bg1"/>
                </a:solidFill>
              </a:defRPr>
            </a:lvl1pPr>
          </a:lstStyle>
          <a:p>
            <a:pPr lvl="0"/>
            <a:r>
              <a:rPr lang="en-US" smtClean="0"/>
              <a:t>Click to edit Master text styles</a:t>
            </a:r>
          </a:p>
        </p:txBody>
      </p:sp>
      <p:sp>
        <p:nvSpPr>
          <p:cNvPr id="11" name="Text Placeholder 8">
            <a:extLst>
              <a:ext uri="{FF2B5EF4-FFF2-40B4-BE49-F238E27FC236}">
                <a16:creationId xmlns="" xmlns:a16="http://schemas.microsoft.com/office/drawing/2014/main" id="{F54F1F57-0463-468B-AAAB-9374958F6B12}"/>
              </a:ext>
            </a:extLst>
          </p:cNvPr>
          <p:cNvSpPr>
            <a:spLocks noGrp="1"/>
          </p:cNvSpPr>
          <p:nvPr>
            <p:ph type="body" sz="quarter" idx="12"/>
          </p:nvPr>
        </p:nvSpPr>
        <p:spPr>
          <a:xfrm>
            <a:off x="1292225" y="6718258"/>
            <a:ext cx="5268913" cy="460375"/>
          </a:xfrm>
        </p:spPr>
        <p:txBody>
          <a:bodyPr>
            <a:normAutofit/>
          </a:bodyPr>
          <a:lstStyle>
            <a:lvl1pPr marL="0" indent="0" algn="ctr">
              <a:buNone/>
              <a:defRPr sz="2400">
                <a:solidFill>
                  <a:schemeClr val="bg1"/>
                </a:solidFill>
              </a:defRPr>
            </a:lvl1pPr>
          </a:lstStyle>
          <a:p>
            <a:pPr lvl="0"/>
            <a:r>
              <a:rPr lang="en-US" smtClean="0"/>
              <a:t>Click to edit Master text styles</a:t>
            </a:r>
          </a:p>
        </p:txBody>
      </p:sp>
      <p:sp>
        <p:nvSpPr>
          <p:cNvPr id="2" name="Title 1">
            <a:extLst>
              <a:ext uri="{FF2B5EF4-FFF2-40B4-BE49-F238E27FC236}">
                <a16:creationId xmlns="" xmlns:a16="http://schemas.microsoft.com/office/drawing/2014/main" id="{3E9ABF6C-0864-43B8-AC4E-DB7A55488B6E}"/>
              </a:ext>
            </a:extLst>
          </p:cNvPr>
          <p:cNvSpPr>
            <a:spLocks noGrp="1"/>
          </p:cNvSpPr>
          <p:nvPr>
            <p:ph type="title"/>
          </p:nvPr>
        </p:nvSpPr>
        <p:spPr>
          <a:xfrm>
            <a:off x="1292225" y="3679712"/>
            <a:ext cx="5268913" cy="2698977"/>
          </a:xfrm>
        </p:spPr>
        <p:txBody>
          <a:bodyPr anchor="t">
            <a:normAutofit/>
          </a:bodyPr>
          <a:lstStyle>
            <a:lvl1pPr algn="ctr">
              <a:spcBef>
                <a:spcPts val="850"/>
              </a:spcBef>
              <a:defRPr sz="6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 xmlns:p14="http://schemas.microsoft.com/office/powerpoint/2010/main" val="983554546"/>
      </p:ext>
    </p:extLst>
  </p:cSld>
  <p:clrMapOvr>
    <a:masterClrMapping/>
  </p:clrMapOvr>
  <p:transition spd="med">
    <p:push/>
  </p:transition>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6"/>
          </a:xfrm>
          <a:prstGeom prst="rect">
            <a:avLst/>
          </a:prstGeom>
        </p:spPr>
        <p:txBody>
          <a:bodyPr vert="horz" lIns="91440" tIns="45720" rIns="91440" bIns="45720" rtlCol="0" anchor="ctr"/>
          <a:lstStyle>
            <a:lvl1pPr algn="l">
              <a:defRPr sz="1020">
                <a:solidFill>
                  <a:schemeClr val="tx1">
                    <a:tint val="75000"/>
                  </a:schemeClr>
                </a:solidFill>
              </a:defRPr>
            </a:lvl1pPr>
          </a:lstStyle>
          <a:p>
            <a:fld id="{CC71B78C-147C-4381-985C-43ABFDB45BA3}" type="datetimeFigureOut">
              <a:rPr lang="en-US" smtClean="0"/>
              <a:pPr/>
              <a:t>11/30/2020</a:t>
            </a:fld>
            <a:endParaRPr lang="en-US"/>
          </a:p>
        </p:txBody>
      </p:sp>
      <p:sp>
        <p:nvSpPr>
          <p:cNvPr id="5" name="Footer Placeholder 4"/>
          <p:cNvSpPr>
            <a:spLocks noGrp="1"/>
          </p:cNvSpPr>
          <p:nvPr>
            <p:ph type="ftr" sz="quarter" idx="3"/>
          </p:nvPr>
        </p:nvSpPr>
        <p:spPr>
          <a:xfrm>
            <a:off x="2574608" y="9322649"/>
            <a:ext cx="2623185" cy="535516"/>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6"/>
          </a:xfrm>
          <a:prstGeom prst="rect">
            <a:avLst/>
          </a:prstGeom>
        </p:spPr>
        <p:txBody>
          <a:bodyPr vert="horz" lIns="91440" tIns="45720" rIns="91440" bIns="45720" rtlCol="0" anchor="ctr"/>
          <a:lstStyle>
            <a:lvl1pPr algn="r">
              <a:defRPr sz="1020">
                <a:solidFill>
                  <a:schemeClr val="tx1">
                    <a:tint val="75000"/>
                  </a:schemeClr>
                </a:solidFill>
              </a:defRPr>
            </a:lvl1pPr>
          </a:lstStyle>
          <a:p>
            <a:fld id="{775F3F6B-B4FF-4010-ACCC-F66F915546A2}" type="slidenum">
              <a:rPr lang="en-US" smtClean="0"/>
              <a:pPr/>
              <a:t>‹#›</a:t>
            </a:fld>
            <a:endParaRPr lang="en-US"/>
          </a:p>
        </p:txBody>
      </p:sp>
    </p:spTree>
    <p:extLst>
      <p:ext uri="{BB962C8B-B14F-4D97-AF65-F5344CB8AC3E}">
        <p14:creationId xmlns="" xmlns:p14="http://schemas.microsoft.com/office/powerpoint/2010/main" val="657119329"/>
      </p:ext>
    </p:extLst>
  </p:cSld>
  <p:clrMap bg1="lt1" tx1="dk1" bg2="lt2" tx2="dk2" accent1="accent1" accent2="accent2" accent3="accent3" accent4="accent4" accent5="accent5" accent6="accent6" hlink="hlink" folHlink="folHlink"/>
  <p:sldLayoutIdLst>
    <p:sldLayoutId id="2147483671" r:id="rId1"/>
  </p:sldLayoutIdLst>
  <p:transition spd="med">
    <p:push/>
  </p:transition>
  <p:txStyles>
    <p:titleStyle>
      <a:lvl1pPr algn="l" defTabSz="777213"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3" indent="-194303" algn="l" defTabSz="777213"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9" indent="-194303" algn="l" defTabSz="777213"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16" indent="-194303" algn="l" defTabSz="777213"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22" indent="-194303" algn="l" defTabSz="777213"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28" indent="-194303" algn="l" defTabSz="777213"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35" indent="-194303" algn="l" defTabSz="777213"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5941" indent="-194303" algn="l" defTabSz="777213"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547" indent="-194303" algn="l" defTabSz="777213"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153" indent="-194303" algn="l" defTabSz="777213"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13" rtl="0" eaLnBrk="1" latinLnBrk="0" hangingPunct="1">
        <a:defRPr sz="1530" kern="1200">
          <a:solidFill>
            <a:schemeClr val="tx1"/>
          </a:solidFill>
          <a:latin typeface="+mn-lt"/>
          <a:ea typeface="+mn-ea"/>
          <a:cs typeface="+mn-cs"/>
        </a:defRPr>
      </a:lvl1pPr>
      <a:lvl2pPr marL="388606" algn="l" defTabSz="777213" rtl="0" eaLnBrk="1" latinLnBrk="0" hangingPunct="1">
        <a:defRPr sz="1530" kern="1200">
          <a:solidFill>
            <a:schemeClr val="tx1"/>
          </a:solidFill>
          <a:latin typeface="+mn-lt"/>
          <a:ea typeface="+mn-ea"/>
          <a:cs typeface="+mn-cs"/>
        </a:defRPr>
      </a:lvl2pPr>
      <a:lvl3pPr marL="777213" algn="l" defTabSz="777213" rtl="0" eaLnBrk="1" latinLnBrk="0" hangingPunct="1">
        <a:defRPr sz="1530" kern="1200">
          <a:solidFill>
            <a:schemeClr val="tx1"/>
          </a:solidFill>
          <a:latin typeface="+mn-lt"/>
          <a:ea typeface="+mn-ea"/>
          <a:cs typeface="+mn-cs"/>
        </a:defRPr>
      </a:lvl3pPr>
      <a:lvl4pPr marL="1165819" algn="l" defTabSz="777213" rtl="0" eaLnBrk="1" latinLnBrk="0" hangingPunct="1">
        <a:defRPr sz="1530" kern="1200">
          <a:solidFill>
            <a:schemeClr val="tx1"/>
          </a:solidFill>
          <a:latin typeface="+mn-lt"/>
          <a:ea typeface="+mn-ea"/>
          <a:cs typeface="+mn-cs"/>
        </a:defRPr>
      </a:lvl4pPr>
      <a:lvl5pPr marL="1554425" algn="l" defTabSz="777213" rtl="0" eaLnBrk="1" latinLnBrk="0" hangingPunct="1">
        <a:defRPr sz="1530" kern="1200">
          <a:solidFill>
            <a:schemeClr val="tx1"/>
          </a:solidFill>
          <a:latin typeface="+mn-lt"/>
          <a:ea typeface="+mn-ea"/>
          <a:cs typeface="+mn-cs"/>
        </a:defRPr>
      </a:lvl5pPr>
      <a:lvl6pPr marL="1943031" algn="l" defTabSz="777213" rtl="0" eaLnBrk="1" latinLnBrk="0" hangingPunct="1">
        <a:defRPr sz="1530" kern="1200">
          <a:solidFill>
            <a:schemeClr val="tx1"/>
          </a:solidFill>
          <a:latin typeface="+mn-lt"/>
          <a:ea typeface="+mn-ea"/>
          <a:cs typeface="+mn-cs"/>
        </a:defRPr>
      </a:lvl6pPr>
      <a:lvl7pPr marL="2331638" algn="l" defTabSz="777213" rtl="0" eaLnBrk="1" latinLnBrk="0" hangingPunct="1">
        <a:defRPr sz="1530" kern="1200">
          <a:solidFill>
            <a:schemeClr val="tx1"/>
          </a:solidFill>
          <a:latin typeface="+mn-lt"/>
          <a:ea typeface="+mn-ea"/>
          <a:cs typeface="+mn-cs"/>
        </a:defRPr>
      </a:lvl7pPr>
      <a:lvl8pPr marL="2720244" algn="l" defTabSz="777213" rtl="0" eaLnBrk="1" latinLnBrk="0" hangingPunct="1">
        <a:defRPr sz="1530" kern="1200">
          <a:solidFill>
            <a:schemeClr val="tx1"/>
          </a:solidFill>
          <a:latin typeface="+mn-lt"/>
          <a:ea typeface="+mn-ea"/>
          <a:cs typeface="+mn-cs"/>
        </a:defRPr>
      </a:lvl8pPr>
      <a:lvl9pPr marL="3108850" algn="l" defTabSz="777213" rtl="0" eaLnBrk="1" latinLnBrk="0" hangingPunct="1">
        <a:defRPr sz="153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44" userDrawn="1">
          <p15:clr>
            <a:srgbClr val="F26B43"/>
          </p15:clr>
        </p15:guide>
        <p15:guide id="2" orient="horz" pos="144" userDrawn="1">
          <p15:clr>
            <a:srgbClr val="F26B43"/>
          </p15:clr>
        </p15:guide>
        <p15:guide id="3" pos="4752" userDrawn="1">
          <p15:clr>
            <a:srgbClr val="F26B43"/>
          </p15:clr>
        </p15:guide>
        <p15:guide id="4" orient="horz" pos="61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9291BAE-978A-4F0D-957B-0C898EF4963B}"/>
              </a:ext>
            </a:extLst>
          </p:cNvPr>
          <p:cNvSpPr>
            <a:spLocks noGrp="1"/>
          </p:cNvSpPr>
          <p:nvPr>
            <p:ph type="title"/>
          </p:nvPr>
        </p:nvSpPr>
        <p:spPr>
          <a:xfrm>
            <a:off x="1368425" y="3098687"/>
            <a:ext cx="5268913" cy="2698977"/>
          </a:xfrm>
        </p:spPr>
        <p:txBody>
          <a:bodyPr>
            <a:normAutofit fontScale="90000"/>
          </a:bodyPr>
          <a:lstStyle/>
          <a:p>
            <a:r>
              <a:rPr lang="en-US" sz="2700" b="1" u="sng" dirty="0" smtClean="0">
                <a:latin typeface="Calibri" pitchFamily="34" charset="0"/>
                <a:cs typeface="Calibri" pitchFamily="34" charset="0"/>
              </a:rPr>
              <a:t>Activity-2</a:t>
            </a:r>
            <a:br>
              <a:rPr lang="en-US" sz="2700" b="1" u="sng" dirty="0" smtClean="0">
                <a:latin typeface="Calibri" pitchFamily="34" charset="0"/>
                <a:cs typeface="Calibri" pitchFamily="34" charset="0"/>
              </a:rPr>
            </a:br>
            <a:r>
              <a:rPr lang="en-US" sz="2700" b="1" u="sng" dirty="0" smtClean="0">
                <a:latin typeface="Calibri" pitchFamily="34" charset="0"/>
                <a:cs typeface="Calibri" pitchFamily="34" charset="0"/>
              </a:rPr>
              <a:t> (Individual Presentation/</a:t>
            </a:r>
            <a:br>
              <a:rPr lang="en-US" sz="2700" b="1" u="sng" dirty="0" smtClean="0">
                <a:latin typeface="Calibri" pitchFamily="34" charset="0"/>
                <a:cs typeface="Calibri" pitchFamily="34" charset="0"/>
              </a:rPr>
            </a:br>
            <a:r>
              <a:rPr lang="en-US" sz="2700" b="1" u="sng" dirty="0" smtClean="0">
                <a:latin typeface="Calibri" pitchFamily="34" charset="0"/>
                <a:cs typeface="Calibri" pitchFamily="34" charset="0"/>
              </a:rPr>
              <a:t>Audio Assignment)</a:t>
            </a:r>
            <a:r>
              <a:rPr lang="en-US" sz="2400" b="1" u="sng" dirty="0" smtClean="0">
                <a:solidFill>
                  <a:schemeClr val="accent4">
                    <a:lumMod val="60000"/>
                    <a:lumOff val="40000"/>
                  </a:schemeClr>
                </a:solidFill>
                <a:latin typeface="Calibri" pitchFamily="34" charset="0"/>
                <a:cs typeface="Calibri" pitchFamily="34" charset="0"/>
              </a:rPr>
              <a:t/>
            </a:r>
            <a:br>
              <a:rPr lang="en-US" sz="2400" b="1" u="sng" dirty="0" smtClean="0">
                <a:solidFill>
                  <a:schemeClr val="accent4">
                    <a:lumMod val="60000"/>
                    <a:lumOff val="40000"/>
                  </a:schemeClr>
                </a:solidFill>
                <a:latin typeface="Calibri" pitchFamily="34" charset="0"/>
                <a:cs typeface="Calibri" pitchFamily="34" charset="0"/>
              </a:rPr>
            </a:br>
            <a:r>
              <a:rPr lang="en-US" sz="2400" b="1" dirty="0" smtClean="0">
                <a:latin typeface="Calibri" pitchFamily="34" charset="0"/>
                <a:cs typeface="Calibri" pitchFamily="34" charset="0"/>
              </a:rPr>
              <a:t/>
            </a:r>
            <a:br>
              <a:rPr lang="en-US" sz="2400" b="1" dirty="0" smtClean="0">
                <a:latin typeface="Calibri" pitchFamily="34" charset="0"/>
                <a:cs typeface="Calibri" pitchFamily="34" charset="0"/>
              </a:rPr>
            </a:br>
            <a:r>
              <a:rPr lang="en-US" sz="2400" dirty="0" smtClean="0">
                <a:latin typeface="Calibri" pitchFamily="34" charset="0"/>
                <a:cs typeface="Calibri" pitchFamily="34" charset="0"/>
              </a:rPr>
              <a:t>Recall and share one of your most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interesting conversations with family/ friends (that didn’t go well as desired).</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-What factors do you think were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responsible for that?</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-How could you have handled it better?</a:t>
            </a:r>
            <a:br>
              <a:rPr lang="en-US" sz="2400" dirty="0" smtClean="0">
                <a:latin typeface="Calibri" pitchFamily="34" charset="0"/>
                <a:cs typeface="Calibri" pitchFamily="34" charset="0"/>
              </a:rPr>
            </a:br>
            <a:endParaRPr lang="en-US" sz="2400" dirty="0">
              <a:latin typeface="Calibri" pitchFamily="34" charset="0"/>
              <a:cs typeface="Calibri" pitchFamily="34" charset="0"/>
            </a:endParaRPr>
          </a:p>
        </p:txBody>
      </p:sp>
      <p:sp>
        <p:nvSpPr>
          <p:cNvPr id="7" name="Text Placeholder 6">
            <a:extLst>
              <a:ext uri="{FF2B5EF4-FFF2-40B4-BE49-F238E27FC236}">
                <a16:creationId xmlns="" xmlns:a16="http://schemas.microsoft.com/office/drawing/2014/main" id="{352CF43B-2B15-4753-9DE7-B47806E015AF}"/>
              </a:ext>
            </a:extLst>
          </p:cNvPr>
          <p:cNvSpPr>
            <a:spLocks noGrp="1"/>
          </p:cNvSpPr>
          <p:nvPr>
            <p:ph type="body" sz="quarter" idx="12"/>
          </p:nvPr>
        </p:nvSpPr>
        <p:spPr/>
        <p:txBody>
          <a:bodyPr/>
          <a:lstStyle/>
          <a:p>
            <a:endParaRPr lang="en-US" dirty="0"/>
          </a:p>
          <a:p>
            <a:endParaRPr lang="en-US" dirty="0"/>
          </a:p>
        </p:txBody>
      </p:sp>
    </p:spTree>
    <p:extLst>
      <p:ext uri="{BB962C8B-B14F-4D97-AF65-F5344CB8AC3E}">
        <p14:creationId xmlns="" xmlns:p14="http://schemas.microsoft.com/office/powerpoint/2010/main" val="2867486290"/>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5575" y="3317762"/>
            <a:ext cx="5268913" cy="2698977"/>
          </a:xfrm>
        </p:spPr>
        <p:txBody>
          <a:bodyPr>
            <a:noAutofit/>
          </a:bodyPr>
          <a:lstStyle/>
          <a:p>
            <a:r>
              <a:rPr lang="en-IN" sz="2200" u="sng" dirty="0" smtClean="0">
                <a:latin typeface="Calibri" pitchFamily="34" charset="0"/>
                <a:cs typeface="Calibri" pitchFamily="34" charset="0"/>
              </a:rPr>
              <a:t>I think I could have handled it better if</a:t>
            </a:r>
            <a:br>
              <a:rPr lang="en-IN" sz="2200" u="sng" dirty="0" smtClean="0">
                <a:latin typeface="Calibri" pitchFamily="34" charset="0"/>
                <a:cs typeface="Calibri" pitchFamily="34" charset="0"/>
              </a:rPr>
            </a:br>
            <a:r>
              <a:rPr lang="en-IN" sz="2200" u="sng" dirty="0" smtClean="0">
                <a:latin typeface="Calibri" pitchFamily="34" charset="0"/>
                <a:cs typeface="Calibri" pitchFamily="34" charset="0"/>
              </a:rPr>
              <a:t> I had done and kept in mind the</a:t>
            </a:r>
            <a:br>
              <a:rPr lang="en-IN" sz="2200" u="sng" dirty="0" smtClean="0">
                <a:latin typeface="Calibri" pitchFamily="34" charset="0"/>
                <a:cs typeface="Calibri" pitchFamily="34" charset="0"/>
              </a:rPr>
            </a:br>
            <a:r>
              <a:rPr lang="en-IN" sz="2200" u="sng" dirty="0" smtClean="0">
                <a:latin typeface="Calibri" pitchFamily="34" charset="0"/>
                <a:cs typeface="Calibri" pitchFamily="34" charset="0"/>
              </a:rPr>
              <a:t> following things-</a:t>
            </a:r>
            <a:r>
              <a:rPr lang="en-US" sz="2200" u="sng" dirty="0" smtClean="0">
                <a:latin typeface="Calibri" pitchFamily="34" charset="0"/>
                <a:cs typeface="Calibri" pitchFamily="34" charset="0"/>
              </a:rPr>
              <a:t/>
            </a:r>
            <a:br>
              <a:rPr lang="en-US" sz="2200" u="sng" dirty="0" smtClean="0">
                <a:latin typeface="Calibri" pitchFamily="34" charset="0"/>
                <a:cs typeface="Calibri" pitchFamily="34" charset="0"/>
              </a:rPr>
            </a:br>
            <a:r>
              <a:rPr lang="en-IN" sz="2200" u="sng" dirty="0" smtClean="0">
                <a:latin typeface="Calibri" pitchFamily="34" charset="0"/>
                <a:cs typeface="Calibri" pitchFamily="34" charset="0"/>
              </a:rPr>
              <a:t> </a:t>
            </a:r>
            <a:r>
              <a:rPr lang="en-US" sz="2200" dirty="0" smtClean="0">
                <a:latin typeface="Calibri" pitchFamily="34" charset="0"/>
                <a:cs typeface="Calibri" pitchFamily="34" charset="0"/>
              </a:rPr>
              <a:t/>
            </a:r>
            <a:br>
              <a:rPr lang="en-US" sz="2200" dirty="0" smtClean="0">
                <a:latin typeface="Calibri" pitchFamily="34" charset="0"/>
                <a:cs typeface="Calibri" pitchFamily="34" charset="0"/>
              </a:rPr>
            </a:br>
            <a:r>
              <a:rPr lang="en-US" sz="2200" dirty="0" smtClean="0">
                <a:latin typeface="Calibri" pitchFamily="34" charset="0"/>
                <a:cs typeface="Calibri" pitchFamily="34" charset="0"/>
              </a:rPr>
              <a:t>1.</a:t>
            </a:r>
            <a:r>
              <a:rPr lang="en-IN" sz="2200" dirty="0" smtClean="0">
                <a:latin typeface="Calibri" pitchFamily="34" charset="0"/>
                <a:cs typeface="Calibri" pitchFamily="34" charset="0"/>
              </a:rPr>
              <a:t>Instead of asking her whether she wants to do engineering or not , I should have started the conversation by suggesting</a:t>
            </a:r>
            <a:br>
              <a:rPr lang="en-IN" sz="2200" dirty="0" smtClean="0">
                <a:latin typeface="Calibri" pitchFamily="34" charset="0"/>
                <a:cs typeface="Calibri" pitchFamily="34" charset="0"/>
              </a:rPr>
            </a:br>
            <a:r>
              <a:rPr lang="en-IN" sz="2200" dirty="0" smtClean="0">
                <a:latin typeface="Calibri" pitchFamily="34" charset="0"/>
                <a:cs typeface="Calibri" pitchFamily="34" charset="0"/>
              </a:rPr>
              <a:t> that ,” You know there are so many career options these days! We can explore so much.” Maybe she then would have</a:t>
            </a:r>
            <a:br>
              <a:rPr lang="en-IN" sz="2200" dirty="0" smtClean="0">
                <a:latin typeface="Calibri" pitchFamily="34" charset="0"/>
                <a:cs typeface="Calibri" pitchFamily="34" charset="0"/>
              </a:rPr>
            </a:br>
            <a:r>
              <a:rPr lang="en-IN" sz="2200" dirty="0" smtClean="0">
                <a:latin typeface="Calibri" pitchFamily="34" charset="0"/>
                <a:cs typeface="Calibri" pitchFamily="34" charset="0"/>
              </a:rPr>
              <a:t> got interested in talking to me</a:t>
            </a:r>
            <a:br>
              <a:rPr lang="en-IN" sz="2200" dirty="0" smtClean="0">
                <a:latin typeface="Calibri" pitchFamily="34" charset="0"/>
                <a:cs typeface="Calibri" pitchFamily="34" charset="0"/>
              </a:rPr>
            </a:br>
            <a:r>
              <a:rPr lang="en-IN" sz="2200" dirty="0" smtClean="0">
                <a:latin typeface="Calibri" pitchFamily="34" charset="0"/>
                <a:cs typeface="Calibri" pitchFamily="34" charset="0"/>
              </a:rPr>
              <a:t> about this.</a:t>
            </a:r>
            <a:r>
              <a:rPr lang="en-US" sz="2200" dirty="0" smtClean="0">
                <a:latin typeface="Calibri" pitchFamily="34" charset="0"/>
                <a:cs typeface="Calibri" pitchFamily="34" charset="0"/>
              </a:rPr>
              <a:t/>
            </a:r>
            <a:br>
              <a:rPr lang="en-US" sz="2200" dirty="0" smtClean="0">
                <a:latin typeface="Calibri" pitchFamily="34" charset="0"/>
                <a:cs typeface="Calibri" pitchFamily="34" charset="0"/>
              </a:rPr>
            </a:br>
            <a:endParaRPr lang="en-US" sz="22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0825" y="3267074"/>
            <a:ext cx="4918075" cy="2825865"/>
          </a:xfrm>
        </p:spPr>
        <p:txBody>
          <a:bodyPr>
            <a:noAutofit/>
          </a:bodyPr>
          <a:lstStyle/>
          <a:p>
            <a:pPr lvl="0"/>
            <a:r>
              <a:rPr lang="en-IN" sz="2400" dirty="0" smtClean="0">
                <a:latin typeface="Calibri" pitchFamily="34" charset="0"/>
                <a:cs typeface="Calibri" pitchFamily="34" charset="0"/>
              </a:rPr>
              <a:t>2.Also, I should have not lost my temper even when she did, </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because at first it was my question and my way of asking and responding that triggered her. Maybe , if </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I had behaved patiently, even if I could not get know about </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her problem and help her find a solution, I would not have ended </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the conversation on </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the note it did.</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endParaRPr lang="en-US" sz="24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1750" y="3648075"/>
            <a:ext cx="5268913" cy="3159239"/>
          </a:xfrm>
        </p:spPr>
        <p:txBody>
          <a:bodyPr>
            <a:normAutofit/>
          </a:bodyPr>
          <a:lstStyle/>
          <a:p>
            <a:r>
              <a:rPr lang="en-IN" sz="2400" dirty="0" smtClean="0">
                <a:latin typeface="Calibri" pitchFamily="34" charset="0"/>
                <a:cs typeface="Calibri" pitchFamily="34" charset="0"/>
              </a:rPr>
              <a:t>So, this way, we realize our </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mistakes when we have already made them. But, the thing we can do after doing it is to take a lesson and work on not repeating it again .Because when we  learn to do something right after doing it wrong , we end up learning something that we will never forget.</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endParaRPr lang="en-US" sz="24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325" y="3676650"/>
            <a:ext cx="5268913" cy="4016489"/>
          </a:xfrm>
        </p:spPr>
        <p:txBody>
          <a:bodyPr>
            <a:normAutofit/>
          </a:bodyPr>
          <a:lstStyle/>
          <a:p>
            <a:r>
              <a:rPr lang="en-IN" sz="4800" dirty="0" err="1" smtClean="0">
                <a:latin typeface="Calibri" pitchFamily="34" charset="0"/>
                <a:cs typeface="Calibri" pitchFamily="34" charset="0"/>
              </a:rPr>
              <a:t>Thankyou</a:t>
            </a:r>
            <a:r>
              <a:rPr lang="en-IN" sz="4800" dirty="0" smtClean="0">
                <a:latin typeface="Calibri" pitchFamily="34" charset="0"/>
                <a:cs typeface="Calibri" pitchFamily="34" charset="0"/>
              </a:rPr>
              <a:t>!</a:t>
            </a:r>
            <a:r>
              <a:rPr lang="en-US" sz="4800" dirty="0" smtClean="0">
                <a:latin typeface="Calibri" pitchFamily="34" charset="0"/>
                <a:cs typeface="Calibri" pitchFamily="34" charset="0"/>
              </a:rPr>
              <a:t/>
            </a:r>
            <a:br>
              <a:rPr lang="en-US" sz="4800" dirty="0" smtClean="0">
                <a:latin typeface="Calibri" pitchFamily="34" charset="0"/>
                <a:cs typeface="Calibri" pitchFamily="34" charset="0"/>
              </a:rPr>
            </a:br>
            <a:r>
              <a:rPr lang="en-US" sz="4800" dirty="0" smtClean="0">
                <a:latin typeface="Calibri" pitchFamily="34" charset="0"/>
                <a:cs typeface="Calibri" pitchFamily="34" charset="0"/>
              </a:rPr>
              <a:t/>
            </a:r>
            <a:br>
              <a:rPr lang="en-US" sz="4800" dirty="0" smtClean="0">
                <a:latin typeface="Calibri" pitchFamily="34" charset="0"/>
                <a:cs typeface="Calibri" pitchFamily="34" charset="0"/>
              </a:rPr>
            </a:b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IN" sz="2400" dirty="0" smtClean="0">
                <a:latin typeface="Calibri" pitchFamily="34" charset="0"/>
                <a:cs typeface="Calibri" pitchFamily="34" charset="0"/>
              </a:rPr>
              <a:t>Submitted By:</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IN" sz="2400" dirty="0" smtClean="0">
                <a:latin typeface="Calibri" pitchFamily="34" charset="0"/>
                <a:cs typeface="Calibri" pitchFamily="34" charset="0"/>
              </a:rPr>
              <a:t>Name: </a:t>
            </a:r>
            <a:r>
              <a:rPr lang="en-IN" sz="2400" dirty="0" err="1" smtClean="0">
                <a:latin typeface="Calibri" pitchFamily="34" charset="0"/>
                <a:cs typeface="Calibri" pitchFamily="34" charset="0"/>
              </a:rPr>
              <a:t>Ishita</a:t>
            </a:r>
            <a:r>
              <a:rPr lang="en-IN" sz="2400" dirty="0" smtClean="0">
                <a:latin typeface="Calibri" pitchFamily="34" charset="0"/>
                <a:cs typeface="Calibri" pitchFamily="34" charset="0"/>
              </a:rPr>
              <a:t> Nanda</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IN" sz="2400" dirty="0" smtClean="0">
                <a:latin typeface="Calibri" pitchFamily="34" charset="0"/>
                <a:cs typeface="Calibri" pitchFamily="34" charset="0"/>
              </a:rPr>
              <a:t>SAP ID: 500086361</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IN" sz="2400" dirty="0" smtClean="0">
                <a:latin typeface="Calibri" pitchFamily="34" charset="0"/>
                <a:cs typeface="Calibri" pitchFamily="34" charset="0"/>
              </a:rPr>
              <a:t>Batch: </a:t>
            </a:r>
            <a:r>
              <a:rPr lang="en-IN" sz="2400" dirty="0" err="1" smtClean="0">
                <a:latin typeface="Calibri" pitchFamily="34" charset="0"/>
                <a:cs typeface="Calibri" pitchFamily="34" charset="0"/>
              </a:rPr>
              <a:t>Btech</a:t>
            </a:r>
            <a:r>
              <a:rPr lang="en-IN" sz="2400" dirty="0" smtClean="0">
                <a:latin typeface="Calibri" pitchFamily="34" charset="0"/>
                <a:cs typeface="Calibri" pitchFamily="34" charset="0"/>
              </a:rPr>
              <a:t> CSE B35</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endParaRPr lang="en-US" sz="24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0325" y="3832112"/>
            <a:ext cx="5268913" cy="2698977"/>
          </a:xfrm>
        </p:spPr>
        <p:txBody>
          <a:bodyPr>
            <a:normAutofit fontScale="90000"/>
          </a:bodyPr>
          <a:lstStyle/>
          <a:p>
            <a:r>
              <a:rPr lang="en-IN" sz="2900" dirty="0" smtClean="0">
                <a:latin typeface="Calibri" pitchFamily="34" charset="0"/>
                <a:cs typeface="Calibri" pitchFamily="34" charset="0"/>
              </a:rPr>
              <a:t>The conversation that I am going to share today is the one which I had with one of my friends when I was in class 12</a:t>
            </a:r>
            <a:r>
              <a:rPr lang="en-IN" sz="2900" baseline="30000" dirty="0" smtClean="0">
                <a:latin typeface="Calibri" pitchFamily="34" charset="0"/>
                <a:cs typeface="Calibri" pitchFamily="34" charset="0"/>
              </a:rPr>
              <a:t>th</a:t>
            </a:r>
            <a:r>
              <a:rPr lang="en-IN" sz="2900" dirty="0" smtClean="0">
                <a:latin typeface="Calibri" pitchFamily="34" charset="0"/>
                <a:cs typeface="Calibri" pitchFamily="34" charset="0"/>
              </a:rPr>
              <a:t>.</a:t>
            </a:r>
            <a:r>
              <a:rPr lang="en-US" sz="2900" dirty="0" smtClean="0">
                <a:latin typeface="Calibri" pitchFamily="34" charset="0"/>
                <a:cs typeface="Calibri" pitchFamily="34" charset="0"/>
              </a:rPr>
              <a:t/>
            </a:r>
            <a:br>
              <a:rPr lang="en-US" sz="2900" dirty="0" smtClean="0">
                <a:latin typeface="Calibri" pitchFamily="34" charset="0"/>
                <a:cs typeface="Calibri" pitchFamily="34" charset="0"/>
              </a:rPr>
            </a:br>
            <a:r>
              <a:rPr lang="en-IN" sz="2900" dirty="0" smtClean="0">
                <a:latin typeface="Calibri" pitchFamily="34" charset="0"/>
                <a:cs typeface="Calibri" pitchFamily="34" charset="0"/>
              </a:rPr>
              <a:t>The conversation did not go well or as I may say the way I desired it to be and we ended up in an argument.</a:t>
            </a:r>
            <a:r>
              <a:rPr lang="en-US" sz="2800" dirty="0" smtClean="0">
                <a:latin typeface="Calibri" pitchFamily="34" charset="0"/>
                <a:cs typeface="Calibri" pitchFamily="34" charset="0"/>
              </a:rPr>
              <a:t/>
            </a:r>
            <a:br>
              <a:rPr lang="en-US" sz="2800" dirty="0" smtClean="0">
                <a:latin typeface="Calibri" pitchFamily="34" charset="0"/>
                <a:cs typeface="Calibri" pitchFamily="34" charset="0"/>
              </a:rPr>
            </a:br>
            <a:endParaRPr lang="en-US" sz="28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3227" y="3248025"/>
            <a:ext cx="4603748" cy="3686176"/>
          </a:xfrm>
        </p:spPr>
        <p:txBody>
          <a:bodyPr>
            <a:noAutofit/>
          </a:bodyPr>
          <a:lstStyle/>
          <a:p>
            <a:r>
              <a:rPr lang="en-IN" sz="2200" dirty="0" smtClean="0">
                <a:latin typeface="Calibri" pitchFamily="34" charset="0"/>
                <a:cs typeface="Calibri" pitchFamily="34" charset="0"/>
              </a:rPr>
              <a:t>I had noticed that my friend seemed very uninterested whenever I asked her about what branch she is willing to go for while opting for engineering as , both of us were preparing for engineering exams. She always said “ I don’t know” which always made me feel that she is opting for this career option either out of pressure or because she is not clear what else to go for. But, she did not speak anything related to this on her own.</a:t>
            </a:r>
            <a:r>
              <a:rPr lang="en-US" sz="2400" dirty="0" smtClean="0"/>
              <a:t/>
            </a:r>
            <a:br>
              <a:rPr lang="en-US" sz="2400" dirty="0" smtClean="0"/>
            </a:br>
            <a:endParaRPr lang="en-US" sz="2400"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4651" y="3381374"/>
            <a:ext cx="4679949" cy="3714751"/>
          </a:xfrm>
        </p:spPr>
        <p:txBody>
          <a:bodyPr>
            <a:normAutofit/>
          </a:bodyPr>
          <a:lstStyle/>
          <a:p>
            <a:r>
              <a:rPr lang="en-US" sz="2200" dirty="0" smtClean="0">
                <a:latin typeface="Calibri" pitchFamily="34" charset="0"/>
                <a:cs typeface="Calibri" pitchFamily="34" charset="0"/>
              </a:rPr>
              <a:t> </a:t>
            </a:r>
            <a:r>
              <a:rPr lang="en-IN" sz="2200" dirty="0" smtClean="0">
                <a:latin typeface="Calibri" pitchFamily="34" charset="0"/>
                <a:cs typeface="Calibri" pitchFamily="34" charset="0"/>
              </a:rPr>
              <a:t>I thought that I will talk about this to her. So, one day when we were talking casually, I asked her,” Do you really want to do engineering?” She thought for a while and </a:t>
            </a:r>
            <a:r>
              <a:rPr lang="en-IN" sz="2200" dirty="0" err="1" smtClean="0">
                <a:latin typeface="Calibri" pitchFamily="34" charset="0"/>
                <a:cs typeface="Calibri" pitchFamily="34" charset="0"/>
              </a:rPr>
              <a:t>said,”Why</a:t>
            </a:r>
            <a:r>
              <a:rPr lang="en-IN" sz="2200" dirty="0" smtClean="0">
                <a:latin typeface="Calibri" pitchFamily="34" charset="0"/>
                <a:cs typeface="Calibri" pitchFamily="34" charset="0"/>
              </a:rPr>
              <a:t> would I not want to?” I said, “ I don’t know that , but you seem really uninterested whenever we talk about this and someone who is really into any career would not sound so restless while talking about it”. </a:t>
            </a:r>
            <a:r>
              <a:rPr lang="en-US" sz="2000" dirty="0" smtClean="0"/>
              <a:t/>
            </a:r>
            <a:br>
              <a:rPr lang="en-US" sz="2000" dirty="0" smtClean="0"/>
            </a:br>
            <a:endParaRPr lang="en-US" sz="2000"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0825" y="3448050"/>
            <a:ext cx="4918075" cy="3371850"/>
          </a:xfrm>
        </p:spPr>
        <p:txBody>
          <a:bodyPr>
            <a:noAutofit/>
          </a:bodyPr>
          <a:lstStyle/>
          <a:p>
            <a:r>
              <a:rPr lang="en-IN" sz="2200" dirty="0" smtClean="0">
                <a:latin typeface="Calibri" pitchFamily="34" charset="0"/>
                <a:cs typeface="Calibri" pitchFamily="34" charset="0"/>
              </a:rPr>
              <a:t>And then I thought to myself that I shouldn’t have said it this way but it was too late and the words had already left my </a:t>
            </a:r>
            <a:r>
              <a:rPr lang="en-IN" sz="2200" dirty="0" err="1" smtClean="0">
                <a:latin typeface="Calibri" pitchFamily="34" charset="0"/>
                <a:cs typeface="Calibri" pitchFamily="34" charset="0"/>
              </a:rPr>
              <a:t>mouth.I</a:t>
            </a:r>
            <a:r>
              <a:rPr lang="en-IN" sz="2200" dirty="0" smtClean="0">
                <a:latin typeface="Calibri" pitchFamily="34" charset="0"/>
                <a:cs typeface="Calibri" pitchFamily="34" charset="0"/>
              </a:rPr>
              <a:t> could see the anger in her eyes and she said,” On what basis are you saying this , that I don’t want to do engineering , you don’t know anything about me and my choices so just stay out of it.” I thought I did not say anything that bad that she should behave this way.</a:t>
            </a:r>
            <a:endParaRPr lang="en-US" sz="22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N" sz="2400" dirty="0" smtClean="0">
                <a:latin typeface="Calibri" pitchFamily="34" charset="0"/>
                <a:cs typeface="Calibri" pitchFamily="34" charset="0"/>
              </a:rPr>
              <a:t>This time, I also raised my voice and said,” You know what, I was wrong that that I thought I could help you with this. Fine, do whatever you want to, I won’t say a word!”.</a:t>
            </a:r>
            <a:br>
              <a:rPr lang="en-IN" sz="2400" dirty="0" smtClean="0">
                <a:latin typeface="Calibri" pitchFamily="34" charset="0"/>
                <a:cs typeface="Calibri" pitchFamily="34" charset="0"/>
              </a:rPr>
            </a:br>
            <a:r>
              <a:rPr lang="en-IN" sz="2400" dirty="0" smtClean="0">
                <a:latin typeface="Calibri" pitchFamily="34" charset="0"/>
                <a:cs typeface="Calibri" pitchFamily="34" charset="0"/>
              </a:rPr>
              <a:t> </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IN" sz="2400" dirty="0" smtClean="0">
                <a:latin typeface="Calibri" pitchFamily="34" charset="0"/>
                <a:cs typeface="Calibri" pitchFamily="34" charset="0"/>
              </a:rPr>
              <a:t>I stood and left the place. And that’s how this conversation did not go well at all.</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endParaRPr lang="en-US" sz="2400" dirty="0">
              <a:latin typeface="Calibri" pitchFamily="34" charset="0"/>
              <a:cs typeface="Calibri" pitchFamily="34"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3650" y="3870212"/>
            <a:ext cx="5268913" cy="2698977"/>
          </a:xfrm>
        </p:spPr>
        <p:txBody>
          <a:bodyPr>
            <a:normAutofit fontScale="90000"/>
          </a:bodyPr>
          <a:lstStyle/>
          <a:p>
            <a:r>
              <a:rPr lang="en-IN" sz="4900" dirty="0" smtClean="0">
                <a:latin typeface="Calibri" pitchFamily="34" charset="0"/>
                <a:cs typeface="Calibri" pitchFamily="34" charset="0"/>
              </a:rPr>
              <a:t>What factors do I think were responsible </a:t>
            </a:r>
            <a:br>
              <a:rPr lang="en-IN" sz="4900" dirty="0" smtClean="0">
                <a:latin typeface="Calibri" pitchFamily="34" charset="0"/>
                <a:cs typeface="Calibri" pitchFamily="34" charset="0"/>
              </a:rPr>
            </a:br>
            <a:r>
              <a:rPr lang="en-IN" sz="4900" dirty="0" smtClean="0">
                <a:latin typeface="Calibri" pitchFamily="34" charset="0"/>
                <a:cs typeface="Calibri" pitchFamily="34" charset="0"/>
              </a:rPr>
              <a:t>for that?</a:t>
            </a:r>
            <a:r>
              <a:rPr lang="en-US" dirty="0" smtClean="0"/>
              <a:t/>
            </a:r>
            <a:br>
              <a:rPr lang="en-US" dirty="0" smtClean="0"/>
            </a:b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4176" y="3181350"/>
            <a:ext cx="4679949" cy="2457450"/>
          </a:xfrm>
        </p:spPr>
        <p:txBody>
          <a:bodyPr>
            <a:noAutofit/>
          </a:bodyPr>
          <a:lstStyle/>
          <a:p>
            <a:r>
              <a:rPr lang="en-IN" sz="2000" u="sng" dirty="0" smtClean="0">
                <a:latin typeface="Calibri" pitchFamily="34" charset="0"/>
                <a:cs typeface="Calibri" pitchFamily="34" charset="0"/>
              </a:rPr>
              <a:t>According to me, factors responsible for this are-</a:t>
            </a:r>
            <a:r>
              <a:rPr lang="en-IN" sz="2000" dirty="0" smtClean="0">
                <a:latin typeface="Calibri" pitchFamily="34" charset="0"/>
                <a:cs typeface="Calibri" pitchFamily="34" charset="0"/>
              </a:rPr>
              <a:t/>
            </a:r>
            <a:br>
              <a:rPr lang="en-IN"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1.</a:t>
            </a:r>
            <a:r>
              <a:rPr lang="en-IN" sz="2000" dirty="0" smtClean="0">
                <a:latin typeface="Calibri" pitchFamily="34" charset="0"/>
                <a:cs typeface="Calibri" pitchFamily="34" charset="0"/>
              </a:rPr>
              <a:t>Me not planning out how to put forward this topic in front of her and just asking her directly, which lead me to somehow had a wrong selection of words at the time I started talking to her.</a:t>
            </a:r>
            <a:br>
              <a:rPr lang="en-IN" sz="2000" dirty="0" smtClean="0">
                <a:latin typeface="Calibri" pitchFamily="34" charset="0"/>
                <a:cs typeface="Calibri" pitchFamily="34" charset="0"/>
              </a:rPr>
            </a:b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2. </a:t>
            </a:r>
            <a:r>
              <a:rPr lang="en-IN" sz="2000" dirty="0" smtClean="0">
                <a:latin typeface="Calibri" pitchFamily="34" charset="0"/>
                <a:cs typeface="Calibri" pitchFamily="34" charset="0"/>
              </a:rPr>
              <a:t>Also, she might be under a lot of pressure from her surroundings or even her own mind which made her angry when she heard my question.</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n-IN" sz="2000" dirty="0" smtClean="0">
                <a:latin typeface="Calibri" pitchFamily="34" charset="0"/>
                <a:cs typeface="Calibri" pitchFamily="34" charset="0"/>
              </a:rPr>
              <a:t> </a:t>
            </a:r>
            <a:r>
              <a:rPr lang="en-US" sz="2000" dirty="0" smtClean="0"/>
              <a:t/>
            </a:r>
            <a:br>
              <a:rPr lang="en-US" sz="2000" dirty="0" smtClean="0"/>
            </a:br>
            <a:endParaRPr lang="en-US" sz="2000"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6050" y="4441712"/>
            <a:ext cx="5268913" cy="2698977"/>
          </a:xfrm>
        </p:spPr>
        <p:txBody>
          <a:bodyPr>
            <a:normAutofit/>
          </a:bodyPr>
          <a:lstStyle/>
          <a:p>
            <a:r>
              <a:rPr lang="en-IN" sz="4000" dirty="0" smtClean="0">
                <a:latin typeface="Calibri" pitchFamily="34" charset="0"/>
                <a:cs typeface="Calibri" pitchFamily="34" charset="0"/>
              </a:rPr>
              <a:t>How could I have handled it better?</a:t>
            </a:r>
            <a:r>
              <a:rPr lang="en-US" sz="4000" dirty="0" smtClean="0"/>
              <a:t/>
            </a:r>
            <a:br>
              <a:rPr lang="en-US" sz="4000" dirty="0" smtClean="0"/>
            </a:br>
            <a:r>
              <a:rPr lang="en-IN" sz="4000" dirty="0" smtClean="0"/>
              <a:t> </a:t>
            </a:r>
            <a:r>
              <a:rPr lang="en-US" sz="4000" dirty="0" smtClean="0"/>
              <a:t/>
            </a:r>
            <a:br>
              <a:rPr lang="en-US" sz="4000" dirty="0" smtClean="0"/>
            </a:br>
            <a:r>
              <a:rPr lang="en-US" sz="2000" dirty="0" smtClean="0"/>
              <a:t/>
            </a:r>
            <a:br>
              <a:rPr lang="en-US" sz="2000" dirty="0" smtClean="0"/>
            </a:br>
            <a:endParaRPr lang="en-US" sz="2000"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ee">
  <a:themeElements>
    <a:clrScheme name="Custom 12">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irstDaySign_Secondary01_LH_v1" id="{A4C84F8C-CE1F-4BA6-834D-95A1F605FF7F}" vid="{F3BCB78E-BF68-4BB8-AC42-81EE31F7A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01ECCB1-5CA9-4F89-9EFC-AE888E928E7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719D0B1-7A93-4EE5-833B-8202EC5F8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89D348-73F8-4261-87D0-DB96F42D0428}">
  <ds:schemaRefs>
    <ds:schemaRef ds:uri="http://schemas.microsoft.com/sharepoint/v3/contenttype/forms"/>
  </ds:schemaRefs>
</ds:datastoreItem>
</file>

<file path=customXml/itemProps3.xml><?xml version="1.0" encoding="utf-8"?>
<ds:datastoreItem xmlns:ds="http://schemas.openxmlformats.org/officeDocument/2006/customXml" ds:itemID="{2A36F818-67AF-44CB-BEE2-42AB4D743BC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eee</Template>
  <TotalTime>0</TotalTime>
  <Words>388</Words>
  <Application>Microsoft Office PowerPoint</Application>
  <PresentationFormat>Custom</PresentationFormat>
  <Paragraphs>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eee</vt:lpstr>
      <vt:lpstr>Activity-2  (Individual Presentation/ Audio Assignment)  Recall and share one of your most  interesting conversations with family/ friends (that didn’t go well as desired).  -What factors do you think were  responsible for that? -How could you have handled it better? </vt:lpstr>
      <vt:lpstr>The conversation that I am going to share today is the one which I had with one of my friends when I was in class 12th. The conversation did not go well or as I may say the way I desired it to be and we ended up in an argument. </vt:lpstr>
      <vt:lpstr>I had noticed that my friend seemed very uninterested whenever I asked her about what branch she is willing to go for while opting for engineering as , both of us were preparing for engineering exams. She always said “ I don’t know” which always made me feel that she is opting for this career option either out of pressure or because she is not clear what else to go for. But, she did not speak anything related to this on her own. </vt:lpstr>
      <vt:lpstr> I thought that I will talk about this to her. So, one day when we were talking casually, I asked her,” Do you really want to do engineering?” She thought for a while and said,”Why would I not want to?” I said, “ I don’t know that , but you seem really uninterested whenever we talk about this and someone who is really into any career would not sound so restless while talking about it”.  </vt:lpstr>
      <vt:lpstr>And then I thought to myself that I shouldn’t have said it this way but it was too late and the words had already left my mouth.I could see the anger in her eyes and she said,” On what basis are you saying this , that I don’t want to do engineering , you don’t know anything about me and my choices so just stay out of it.” I thought I did not say anything that bad that she should behave this way.</vt:lpstr>
      <vt:lpstr>This time, I also raised my voice and said,” You know what, I was wrong that that I thought I could help you with this. Fine, do whatever you want to, I won’t say a word!”.   I stood and left the place. And that’s how this conversation did not go well at all. </vt:lpstr>
      <vt:lpstr>What factors do I think were responsible  for that? </vt:lpstr>
      <vt:lpstr>According to me, factors responsible for this are-  1.Me not planning out how to put forward this topic in front of her and just asking her directly, which lead me to somehow had a wrong selection of words at the time I started talking to her.  2. Also, she might be under a lot of pressure from her surroundings or even her own mind which made her angry when she heard my question.   </vt:lpstr>
      <vt:lpstr>How could I have handled it better?    </vt:lpstr>
      <vt:lpstr>I think I could have handled it better if  I had done and kept in mind the  following things-   1.Instead of asking her whether she wants to do engineering or not , I should have started the conversation by suggesting  that ,” You know there are so many career options these days! We can explore so much.” Maybe she then would have  got interested in talking to me  about this. </vt:lpstr>
      <vt:lpstr>2.Also, I should have not lost my temper even when she did,  because at first it was my question and my way of asking and responding that triggered her. Maybe , if  I had behaved patiently, even if I could not get know about  her problem and help her find a solution, I would not have ended  the conversation on  the note it did. </vt:lpstr>
      <vt:lpstr>So, this way, we realize our  mistakes when we have already made them. But, the thing we can do after doing it is to take a lesson and work on not repeating it again .Because when we  learn to do something right after doing it wrong , we end up learning something that we will never forget. </vt:lpstr>
      <vt:lpstr>Thankyou!   Submitted By: Name: Ishita Nanda SAP ID: 500086361 Batch: Btech CSE B35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2020-11-30T14:25:10Z</dcterms:created>
  <dcterms:modified xsi:type="dcterms:W3CDTF">2020-11-30T15:39:01Z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